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3" r:id="rId4"/>
    <p:sldId id="261" r:id="rId5"/>
    <p:sldId id="262" r:id="rId6"/>
    <p:sldId id="276" r:id="rId7"/>
    <p:sldId id="259" r:id="rId8"/>
    <p:sldId id="257" r:id="rId9"/>
    <p:sldId id="258"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43CE3A1B-B8E0-4B23-8244-5552E3EFE907}" type="datetimeFigureOut">
              <a:rPr lang="es-MX" smtClean="0"/>
              <a:t>22/06/2015</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7593F7C9-0A0E-4A61-93A4-01395587F4A4}"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3CE3A1B-B8E0-4B23-8244-5552E3EFE907}" type="datetimeFigureOut">
              <a:rPr lang="es-MX" smtClean="0"/>
              <a:t>22/06/2015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593F7C9-0A0E-4A61-93A4-01395587F4A4}"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3CE3A1B-B8E0-4B23-8244-5552E3EFE907}" type="datetimeFigureOut">
              <a:rPr lang="es-MX" smtClean="0"/>
              <a:t>22/06/2015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593F7C9-0A0E-4A61-93A4-01395587F4A4}"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43CE3A1B-B8E0-4B23-8244-5552E3EFE907}" type="datetimeFigureOut">
              <a:rPr lang="es-MX" smtClean="0"/>
              <a:t>22/06/2015</a:t>
            </a:fld>
            <a:endParaRPr lang="es-MX"/>
          </a:p>
        </p:txBody>
      </p:sp>
      <p:sp>
        <p:nvSpPr>
          <p:cNvPr id="9" name="8 Marcador de número de diapositiva"/>
          <p:cNvSpPr>
            <a:spLocks noGrp="1"/>
          </p:cNvSpPr>
          <p:nvPr>
            <p:ph type="sldNum" sz="quarter" idx="15"/>
          </p:nvPr>
        </p:nvSpPr>
        <p:spPr/>
        <p:txBody>
          <a:bodyPr rtlCol="0"/>
          <a:lstStyle/>
          <a:p>
            <a:fld id="{7593F7C9-0A0E-4A61-93A4-01395587F4A4}" type="slidenum">
              <a:rPr lang="es-MX" smtClean="0"/>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3CE3A1B-B8E0-4B23-8244-5552E3EFE907}" type="datetimeFigureOut">
              <a:rPr lang="es-MX" smtClean="0"/>
              <a:t>22/06/2015</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7593F7C9-0A0E-4A61-93A4-01395587F4A4}"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3CE3A1B-B8E0-4B23-8244-5552E3EFE907}" type="datetimeFigureOut">
              <a:rPr lang="es-MX" smtClean="0"/>
              <a:t>22/06/2015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593F7C9-0A0E-4A61-93A4-01395587F4A4}" type="slidenum">
              <a:rPr lang="es-MX" smtClean="0"/>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43CE3A1B-B8E0-4B23-8244-5552E3EFE907}" type="datetimeFigureOut">
              <a:rPr lang="es-MX" smtClean="0"/>
              <a:t>22/06/2015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593F7C9-0A0E-4A61-93A4-01395587F4A4}" type="slidenum">
              <a:rPr lang="es-MX" smtClean="0"/>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43CE3A1B-B8E0-4B23-8244-5552E3EFE907}" type="datetimeFigureOut">
              <a:rPr lang="es-MX" smtClean="0"/>
              <a:t>22/06/2015</a:t>
            </a:fld>
            <a:endParaRPr lang="es-MX"/>
          </a:p>
        </p:txBody>
      </p:sp>
      <p:sp>
        <p:nvSpPr>
          <p:cNvPr id="7" name="6 Marcador de número de diapositiva"/>
          <p:cNvSpPr>
            <a:spLocks noGrp="1"/>
          </p:cNvSpPr>
          <p:nvPr>
            <p:ph type="sldNum" sz="quarter" idx="11"/>
          </p:nvPr>
        </p:nvSpPr>
        <p:spPr/>
        <p:txBody>
          <a:bodyPr rtlCol="0"/>
          <a:lstStyle/>
          <a:p>
            <a:fld id="{7593F7C9-0A0E-4A61-93A4-01395587F4A4}" type="slidenum">
              <a:rPr lang="es-MX" smtClean="0"/>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CE3A1B-B8E0-4B23-8244-5552E3EFE907}" type="datetimeFigureOut">
              <a:rPr lang="es-MX" smtClean="0"/>
              <a:t>22/06/2015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593F7C9-0A0E-4A61-93A4-01395587F4A4}"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3CE3A1B-B8E0-4B23-8244-5552E3EFE907}" type="datetimeFigureOut">
              <a:rPr lang="es-MX" smtClean="0"/>
              <a:t>22/06/2015</a:t>
            </a:fld>
            <a:endParaRPr lang="es-MX"/>
          </a:p>
        </p:txBody>
      </p:sp>
      <p:sp>
        <p:nvSpPr>
          <p:cNvPr id="22" name="21 Marcador de número de diapositiva"/>
          <p:cNvSpPr>
            <a:spLocks noGrp="1"/>
          </p:cNvSpPr>
          <p:nvPr>
            <p:ph type="sldNum" sz="quarter" idx="15"/>
          </p:nvPr>
        </p:nvSpPr>
        <p:spPr/>
        <p:txBody>
          <a:bodyPr rtlCol="0"/>
          <a:lstStyle/>
          <a:p>
            <a:fld id="{7593F7C9-0A0E-4A61-93A4-01395587F4A4}" type="slidenum">
              <a:rPr lang="es-MX" smtClean="0"/>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43CE3A1B-B8E0-4B23-8244-5552E3EFE907}" type="datetimeFigureOut">
              <a:rPr lang="es-MX" smtClean="0"/>
              <a:t>22/06/2015</a:t>
            </a:fld>
            <a:endParaRPr lang="es-MX"/>
          </a:p>
        </p:txBody>
      </p:sp>
      <p:sp>
        <p:nvSpPr>
          <p:cNvPr id="18" name="17 Marcador de número de diapositiva"/>
          <p:cNvSpPr>
            <a:spLocks noGrp="1"/>
          </p:cNvSpPr>
          <p:nvPr>
            <p:ph type="sldNum" sz="quarter" idx="11"/>
          </p:nvPr>
        </p:nvSpPr>
        <p:spPr/>
        <p:txBody>
          <a:bodyPr rtlCol="0"/>
          <a:lstStyle/>
          <a:p>
            <a:fld id="{7593F7C9-0A0E-4A61-93A4-01395587F4A4}" type="slidenum">
              <a:rPr lang="es-MX" smtClean="0"/>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3CE3A1B-B8E0-4B23-8244-5552E3EFE907}" type="datetimeFigureOut">
              <a:rPr lang="es-MX" smtClean="0"/>
              <a:t>22/06/2015</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93F7C9-0A0E-4A61-93A4-01395587F4A4}"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Embryo" TargetMode="External"/><Relationship Id="rId3" Type="http://schemas.openxmlformats.org/officeDocument/2006/relationships/hyperlink" Target="http://en.wiktionary.org/wiki/deep" TargetMode="External"/><Relationship Id="rId7" Type="http://schemas.openxmlformats.org/officeDocument/2006/relationships/hyperlink" Target="http://en.wiktionary.org/wiki/Dorsal" TargetMode="External"/><Relationship Id="rId2" Type="http://schemas.openxmlformats.org/officeDocument/2006/relationships/hyperlink" Target="http://en.wiktionary.org/wiki/Superficial" TargetMode="External"/><Relationship Id="rId1" Type="http://schemas.openxmlformats.org/officeDocument/2006/relationships/slideLayout" Target="../slideLayouts/slideLayout2.xml"/><Relationship Id="rId6" Type="http://schemas.openxmlformats.org/officeDocument/2006/relationships/hyperlink" Target="http://en.wiktionary.org/wiki/Ventral" TargetMode="External"/><Relationship Id="rId5" Type="http://schemas.openxmlformats.org/officeDocument/2006/relationships/hyperlink" Target="http://en.wiktionary.org/wiki/lateral" TargetMode="External"/><Relationship Id="rId10" Type="http://schemas.openxmlformats.org/officeDocument/2006/relationships/hyperlink" Target="http://en.wiktionary.org/wiki/Caudal" TargetMode="External"/><Relationship Id="rId4" Type="http://schemas.openxmlformats.org/officeDocument/2006/relationships/hyperlink" Target="http://en.wiktionary.org/wiki/Medial" TargetMode="External"/><Relationship Id="rId9" Type="http://schemas.openxmlformats.org/officeDocument/2006/relationships/hyperlink" Target="http://en.wiktionary.org/wiki/crania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tionary.org/wiki/posterior" TargetMode="External"/><Relationship Id="rId7" Type="http://schemas.openxmlformats.org/officeDocument/2006/relationships/hyperlink" Target="http://en.wiktionary.org/wiki/distal" TargetMode="External"/><Relationship Id="rId2" Type="http://schemas.openxmlformats.org/officeDocument/2006/relationships/hyperlink" Target="http://en.wiktionary.org/wiki/Anterior" TargetMode="External"/><Relationship Id="rId1" Type="http://schemas.openxmlformats.org/officeDocument/2006/relationships/slideLayout" Target="../slideLayouts/slideLayout2.xml"/><Relationship Id="rId6" Type="http://schemas.openxmlformats.org/officeDocument/2006/relationships/hyperlink" Target="http://en.wiktionary.org/wiki/Proximal" TargetMode="External"/><Relationship Id="rId5" Type="http://schemas.openxmlformats.org/officeDocument/2006/relationships/hyperlink" Target="http://en.wiktionary.org/wiki/inferior" TargetMode="External"/><Relationship Id="rId4" Type="http://schemas.openxmlformats.org/officeDocument/2006/relationships/hyperlink" Target="http://en.wiktionary.org/wiki/Superi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uman body.jpg"/>
          <p:cNvPicPr>
            <a:picLocks noChangeAspect="1"/>
          </p:cNvPicPr>
          <p:nvPr/>
        </p:nvPicPr>
        <p:blipFill>
          <a:blip r:embed="rId2" cstate="print"/>
          <a:stretch>
            <a:fillRect/>
          </a:stretch>
        </p:blipFill>
        <p:spPr>
          <a:xfrm>
            <a:off x="4139952" y="1052736"/>
            <a:ext cx="4850168" cy="5040560"/>
          </a:xfrm>
          <a:prstGeom prst="rect">
            <a:avLst/>
          </a:prstGeom>
        </p:spPr>
      </p:pic>
      <p:sp>
        <p:nvSpPr>
          <p:cNvPr id="2" name="1 Título"/>
          <p:cNvSpPr>
            <a:spLocks noGrp="1"/>
          </p:cNvSpPr>
          <p:nvPr>
            <p:ph type="ctrTitle"/>
          </p:nvPr>
        </p:nvSpPr>
        <p:spPr/>
        <p:txBody>
          <a:bodyPr>
            <a:normAutofit/>
          </a:bodyPr>
          <a:lstStyle/>
          <a:p>
            <a:pPr algn="just"/>
            <a:r>
              <a:rPr lang="es-MX" sz="4400" dirty="0" err="1" smtClean="0"/>
              <a:t>Human</a:t>
            </a:r>
            <a:r>
              <a:rPr lang="es-MX" sz="4400" dirty="0" smtClean="0"/>
              <a:t> </a:t>
            </a:r>
            <a:r>
              <a:rPr lang="es-MX" sz="4400" dirty="0" err="1" smtClean="0"/>
              <a:t>body</a:t>
            </a:r>
            <a:endParaRPr lang="es-MX"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sz="quarter" idx="1"/>
          </p:nvPr>
        </p:nvSpPr>
        <p:spPr/>
        <p:txBody>
          <a:bodyPr>
            <a:normAutofit fontScale="77500" lnSpcReduction="20000"/>
          </a:bodyPr>
          <a:lstStyle/>
          <a:p>
            <a:r>
              <a:rPr lang="en-US" dirty="0" smtClean="0">
                <a:hlinkClick r:id="rId2" tooltip="wikt:Superficial"/>
              </a:rPr>
              <a:t>Superficial</a:t>
            </a:r>
            <a:r>
              <a:rPr lang="en-US" dirty="0" smtClean="0"/>
              <a:t> and </a:t>
            </a:r>
            <a:r>
              <a:rPr lang="en-US" dirty="0" smtClean="0">
                <a:hlinkClick r:id="rId3" tooltip="wikt:deep"/>
              </a:rPr>
              <a:t>deep</a:t>
            </a:r>
            <a:r>
              <a:rPr lang="en-US" dirty="0" smtClean="0"/>
              <a:t>, which describe structures that are closer to (superficial) or further from (deep) the surface of the body. For example, the skin is superficial to the bones, and the brain is deep to the skull. Sometimes profound is used synonymously with deep.</a:t>
            </a:r>
          </a:p>
          <a:p>
            <a:endParaRPr lang="en-US" dirty="0" smtClean="0"/>
          </a:p>
          <a:p>
            <a:r>
              <a:rPr lang="en-US" dirty="0" smtClean="0">
                <a:hlinkClick r:id="rId4" tooltip="wikt:Medial"/>
              </a:rPr>
              <a:t>Medial</a:t>
            </a:r>
            <a:r>
              <a:rPr lang="en-US" dirty="0" smtClean="0"/>
              <a:t> and </a:t>
            </a:r>
            <a:r>
              <a:rPr lang="en-US" dirty="0" smtClean="0">
                <a:hlinkClick r:id="rId5" tooltip="wikt:lateral"/>
              </a:rPr>
              <a:t>lateral</a:t>
            </a:r>
            <a:r>
              <a:rPr lang="en-US" dirty="0" smtClean="0"/>
              <a:t>, which describe a position that is closer to (medial) or further from (lateral) the midline of the body. For example, the nose is medial to the eyes, and the thumb is lateral to the other fingers.</a:t>
            </a:r>
          </a:p>
          <a:p>
            <a:endParaRPr lang="en-US" dirty="0" smtClean="0"/>
          </a:p>
          <a:p>
            <a:r>
              <a:rPr lang="en-US" dirty="0" smtClean="0">
                <a:hlinkClick r:id="rId6" tooltip="wikt:Ventral"/>
              </a:rPr>
              <a:t>Ventral</a:t>
            </a:r>
            <a:r>
              <a:rPr lang="en-US" dirty="0" smtClean="0"/>
              <a:t> and </a:t>
            </a:r>
            <a:r>
              <a:rPr lang="en-US" dirty="0" smtClean="0">
                <a:hlinkClick r:id="rId7" tooltip="wikt:Dorsal"/>
              </a:rPr>
              <a:t>Dorsal</a:t>
            </a:r>
            <a:r>
              <a:rPr lang="en-US" dirty="0" smtClean="0"/>
              <a:t>, which describe structures derived from the front (ventral) and back (dorsal) of the </a:t>
            </a:r>
            <a:r>
              <a:rPr lang="en-US" dirty="0" smtClean="0">
                <a:hlinkClick r:id="rId8" tooltip="Embryo"/>
              </a:rPr>
              <a:t>embryo</a:t>
            </a:r>
            <a:r>
              <a:rPr lang="en-US" dirty="0" smtClean="0"/>
              <a:t>, before limb rotation.</a:t>
            </a:r>
          </a:p>
          <a:p>
            <a:endParaRPr lang="en-US" dirty="0" smtClean="0"/>
          </a:p>
          <a:p>
            <a:r>
              <a:rPr lang="en-US" dirty="0" smtClean="0">
                <a:hlinkClick r:id="rId9" tooltip="wikt:cranial"/>
              </a:rPr>
              <a:t>Cranial</a:t>
            </a:r>
            <a:r>
              <a:rPr lang="en-US" dirty="0" smtClean="0"/>
              <a:t> and </a:t>
            </a:r>
            <a:r>
              <a:rPr lang="en-US" dirty="0" smtClean="0">
                <a:hlinkClick r:id="rId10" tooltip="wikt:Caudal"/>
              </a:rPr>
              <a:t>caudal</a:t>
            </a:r>
            <a:r>
              <a:rPr lang="en-US" dirty="0" smtClean="0"/>
              <a:t>, which describe structures close to the top of the skull (cranial), and towards the bottom of the body (caudal).</a:t>
            </a:r>
          </a:p>
          <a:p>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Directional_Terms.jpg"/>
          <p:cNvPicPr>
            <a:picLocks noGrp="1" noChangeAspect="1"/>
          </p:cNvPicPr>
          <p:nvPr>
            <p:ph sz="quarter" idx="1"/>
          </p:nvPr>
        </p:nvPicPr>
        <p:blipFill>
          <a:blip r:embed="rId2" cstate="print"/>
          <a:stretch>
            <a:fillRect/>
          </a:stretch>
        </p:blipFill>
        <p:spPr>
          <a:xfrm>
            <a:off x="323528" y="0"/>
            <a:ext cx="6787320" cy="686155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Planes</a:t>
            </a:r>
            <a:endParaRPr lang="es-MX" dirty="0"/>
          </a:p>
        </p:txBody>
      </p:sp>
      <p:sp>
        <p:nvSpPr>
          <p:cNvPr id="3" name="2 Marcador de contenido"/>
          <p:cNvSpPr>
            <a:spLocks noGrp="1"/>
          </p:cNvSpPr>
          <p:nvPr>
            <p:ph sz="quarter" idx="1"/>
          </p:nvPr>
        </p:nvSpPr>
        <p:spPr/>
        <p:txBody>
          <a:bodyPr>
            <a:normAutofit lnSpcReduction="10000"/>
          </a:bodyPr>
          <a:lstStyle/>
          <a:p>
            <a:r>
              <a:rPr lang="en-US" dirty="0" smtClean="0"/>
              <a:t>The </a:t>
            </a:r>
            <a:r>
              <a:rPr lang="en-US" dirty="0" err="1" smtClean="0"/>
              <a:t>sagittal</a:t>
            </a:r>
            <a:r>
              <a:rPr lang="en-US" dirty="0" smtClean="0"/>
              <a:t> plane is the plane that divides the body or an organ vertically into right and left sides.</a:t>
            </a:r>
          </a:p>
          <a:p>
            <a:endParaRPr lang="en-US" dirty="0" smtClean="0"/>
          </a:p>
          <a:p>
            <a:r>
              <a:rPr lang="en-US" dirty="0" smtClean="0"/>
              <a:t>The frontal plane is the plane that divides the body or an organ into an anterior (front) portion and a posterior (rear) portion. The frontal plane is often referred to as a coronal plane.</a:t>
            </a:r>
          </a:p>
          <a:p>
            <a:endParaRPr lang="en-US" dirty="0" smtClean="0"/>
          </a:p>
          <a:p>
            <a:r>
              <a:rPr lang="en-US" dirty="0" smtClean="0"/>
              <a:t>The transverse plane is the plane that divides the body or organ horizontally into upper and lower portions. Transverse planes produce images referred to as cross sections.</a:t>
            </a:r>
          </a:p>
          <a:p>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Planes_of_Body.jpg"/>
          <p:cNvPicPr>
            <a:picLocks noGrp="1" noChangeAspect="1"/>
          </p:cNvPicPr>
          <p:nvPr>
            <p:ph sz="quarter" idx="1"/>
          </p:nvPr>
        </p:nvPicPr>
        <p:blipFill>
          <a:blip r:embed="rId2" cstate="print"/>
          <a:stretch>
            <a:fillRect/>
          </a:stretch>
        </p:blipFill>
        <p:spPr>
          <a:xfrm>
            <a:off x="683568" y="0"/>
            <a:ext cx="6660232" cy="683238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3 Marcador de contenido" descr="Abdominal_Quadrant_Regions.jpg"/>
          <p:cNvPicPr>
            <a:picLocks noGrp="1" noChangeAspect="1"/>
          </p:cNvPicPr>
          <p:nvPr>
            <p:ph sz="quarter" idx="1"/>
          </p:nvPr>
        </p:nvPicPr>
        <p:blipFill>
          <a:blip r:embed="rId2" cstate="print"/>
          <a:stretch>
            <a:fillRect/>
          </a:stretch>
        </p:blipFill>
        <p:spPr>
          <a:xfrm>
            <a:off x="251520" y="1772816"/>
            <a:ext cx="8471784" cy="46085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Movemnts</a:t>
            </a:r>
            <a:endParaRPr lang="es-MX" dirty="0"/>
          </a:p>
        </p:txBody>
      </p:sp>
      <p:pic>
        <p:nvPicPr>
          <p:cNvPr id="4" name="3 Marcador de contenido" descr="Body_Movements_I.jpg"/>
          <p:cNvPicPr>
            <a:picLocks noGrp="1" noChangeAspect="1"/>
          </p:cNvPicPr>
          <p:nvPr>
            <p:ph sz="quarter" idx="1"/>
          </p:nvPr>
        </p:nvPicPr>
        <p:blipFill>
          <a:blip r:embed="rId2" cstate="print"/>
          <a:stretch>
            <a:fillRect/>
          </a:stretch>
        </p:blipFill>
        <p:spPr>
          <a:xfrm>
            <a:off x="1907703" y="1538937"/>
            <a:ext cx="4491029" cy="53190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General </a:t>
            </a:r>
            <a:r>
              <a:rPr lang="es-MX" dirty="0" err="1" smtClean="0"/>
              <a:t>motion</a:t>
            </a:r>
            <a:endParaRPr lang="es-MX" dirty="0"/>
          </a:p>
        </p:txBody>
      </p:sp>
      <p:sp>
        <p:nvSpPr>
          <p:cNvPr id="3" name="2 Marcador de contenido"/>
          <p:cNvSpPr>
            <a:spLocks noGrp="1"/>
          </p:cNvSpPr>
          <p:nvPr>
            <p:ph sz="quarter" idx="1"/>
          </p:nvPr>
        </p:nvSpPr>
        <p:spPr/>
        <p:txBody>
          <a:bodyPr>
            <a:normAutofit fontScale="70000" lnSpcReduction="20000"/>
          </a:bodyPr>
          <a:lstStyle/>
          <a:p>
            <a:r>
              <a:rPr lang="en-US" dirty="0" smtClean="0"/>
              <a:t>Flexion and Extension, which refer to a movement that decreases (flexion) or increases (extension) the angle between body parts. For example, when standing up, the knees are extended.</a:t>
            </a:r>
          </a:p>
          <a:p>
            <a:endParaRPr lang="en-US" dirty="0" smtClean="0"/>
          </a:p>
          <a:p>
            <a:r>
              <a:rPr lang="en-US" dirty="0" smtClean="0"/>
              <a:t>Abduction and adduction refers to a motion that pulls a structure away from (abduction) or towards (adduction) the midline of the body or limb. For example, a star jump requires the legs to be abducted.</a:t>
            </a:r>
          </a:p>
          <a:p>
            <a:endParaRPr lang="en-US" dirty="0" smtClean="0"/>
          </a:p>
          <a:p>
            <a:r>
              <a:rPr lang="en-US" dirty="0" smtClean="0"/>
              <a:t>Internal rotation (or medial rotation) and External rotation (or lateral rotation) refers to rotation towards (internal) or away from (external) the center of the body. For example, the asana posture in yoga requires the legs to be externally rotated.</a:t>
            </a:r>
          </a:p>
          <a:p>
            <a:endParaRPr lang="en-US" dirty="0" smtClean="0"/>
          </a:p>
          <a:p>
            <a:r>
              <a:rPr lang="en-US" dirty="0" smtClean="0"/>
              <a:t>Elevation and Depression refers to movement in a superior (elevation) or inferior (depression) direction. For example, a person saluting must elevate their arm</a:t>
            </a:r>
          </a:p>
          <a:p>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2700" dirty="0" smtClean="0"/>
              <a:t>Special motions of the hands and feet</a:t>
            </a:r>
            <a:endParaRPr lang="es-MX" dirty="0"/>
          </a:p>
        </p:txBody>
      </p:sp>
      <p:sp>
        <p:nvSpPr>
          <p:cNvPr id="3" name="2 Marcador de contenido"/>
          <p:cNvSpPr>
            <a:spLocks noGrp="1"/>
          </p:cNvSpPr>
          <p:nvPr>
            <p:ph sz="quarter" idx="1"/>
          </p:nvPr>
        </p:nvSpPr>
        <p:spPr/>
        <p:txBody>
          <a:bodyPr>
            <a:normAutofit fontScale="77500" lnSpcReduction="20000"/>
          </a:bodyPr>
          <a:lstStyle/>
          <a:p>
            <a:r>
              <a:rPr lang="en-US" dirty="0" err="1" smtClean="0"/>
              <a:t>Dorsiflexion</a:t>
            </a:r>
            <a:r>
              <a:rPr lang="en-US" dirty="0" smtClean="0"/>
              <a:t> and </a:t>
            </a:r>
            <a:r>
              <a:rPr lang="en-US" dirty="0" err="1" smtClean="0"/>
              <a:t>Plantarflexion</a:t>
            </a:r>
            <a:r>
              <a:rPr lang="en-US" dirty="0" smtClean="0"/>
              <a:t> refers to flexion (</a:t>
            </a:r>
            <a:r>
              <a:rPr lang="en-US" dirty="0" err="1" smtClean="0"/>
              <a:t>dorsiflexion</a:t>
            </a:r>
            <a:r>
              <a:rPr lang="en-US" dirty="0" smtClean="0"/>
              <a:t>) or extension of the foot at the ankle. For example, </a:t>
            </a:r>
            <a:r>
              <a:rPr lang="en-US" dirty="0" err="1" smtClean="0"/>
              <a:t>plantarflexion</a:t>
            </a:r>
            <a:r>
              <a:rPr lang="en-US" dirty="0" smtClean="0"/>
              <a:t> occurs when pressing the brake pedal of a car.</a:t>
            </a:r>
          </a:p>
          <a:p>
            <a:endParaRPr lang="en-US" dirty="0" smtClean="0"/>
          </a:p>
          <a:p>
            <a:r>
              <a:rPr lang="en-US" dirty="0" err="1" smtClean="0"/>
              <a:t>Palmarflexion</a:t>
            </a:r>
            <a:r>
              <a:rPr lang="en-US" dirty="0" smtClean="0"/>
              <a:t> and </a:t>
            </a:r>
            <a:r>
              <a:rPr lang="en-US" dirty="0" err="1" smtClean="0"/>
              <a:t>dorsiflexion</a:t>
            </a:r>
            <a:r>
              <a:rPr lang="en-US" dirty="0" smtClean="0"/>
              <a:t> refer to movement of the flexion (</a:t>
            </a:r>
            <a:r>
              <a:rPr lang="en-US" dirty="0" err="1" smtClean="0"/>
              <a:t>palmarflexion</a:t>
            </a:r>
            <a:r>
              <a:rPr lang="en-US" dirty="0" smtClean="0"/>
              <a:t>) or extension (</a:t>
            </a:r>
            <a:r>
              <a:rPr lang="en-US" dirty="0" err="1" smtClean="0"/>
              <a:t>dorsiflexion</a:t>
            </a:r>
            <a:r>
              <a:rPr lang="en-US" dirty="0" smtClean="0"/>
              <a:t>) of the hand at the wrist. For example, prayer is often conducted with the hands </a:t>
            </a:r>
            <a:r>
              <a:rPr lang="en-US" dirty="0" err="1" smtClean="0"/>
              <a:t>dorsiflexed</a:t>
            </a:r>
            <a:r>
              <a:rPr lang="en-US" dirty="0" smtClean="0"/>
              <a:t>.</a:t>
            </a:r>
          </a:p>
          <a:p>
            <a:endParaRPr lang="en-US" dirty="0" smtClean="0"/>
          </a:p>
          <a:p>
            <a:r>
              <a:rPr lang="en-US" dirty="0" err="1" smtClean="0"/>
              <a:t>Pronation</a:t>
            </a:r>
            <a:r>
              <a:rPr lang="en-US" dirty="0" smtClean="0"/>
              <a:t> and </a:t>
            </a:r>
            <a:r>
              <a:rPr lang="en-US" dirty="0" err="1" smtClean="0"/>
              <a:t>Supination</a:t>
            </a:r>
            <a:r>
              <a:rPr lang="en-US" dirty="0" smtClean="0"/>
              <a:t> refer to rotation of the forearm or foot so that in the anatomical position the palm or sole is facing </a:t>
            </a:r>
            <a:r>
              <a:rPr lang="en-US" dirty="0" err="1" smtClean="0"/>
              <a:t>anteriorly</a:t>
            </a:r>
            <a:r>
              <a:rPr lang="en-US" dirty="0" smtClean="0"/>
              <a:t> (</a:t>
            </a:r>
            <a:r>
              <a:rPr lang="en-US" dirty="0" err="1" smtClean="0"/>
              <a:t>supination</a:t>
            </a:r>
            <a:r>
              <a:rPr lang="en-US" dirty="0" smtClean="0"/>
              <a:t>) or </a:t>
            </a:r>
            <a:r>
              <a:rPr lang="en-US" dirty="0" err="1" smtClean="0"/>
              <a:t>posteriorly</a:t>
            </a:r>
            <a:r>
              <a:rPr lang="en-US" dirty="0" smtClean="0"/>
              <a:t> (</a:t>
            </a:r>
            <a:r>
              <a:rPr lang="en-US" dirty="0" err="1" smtClean="0"/>
              <a:t>pronation</a:t>
            </a:r>
            <a:r>
              <a:rPr lang="en-US" dirty="0" smtClean="0"/>
              <a:t>) rotation of the forearm. For example, a person skiing must </a:t>
            </a:r>
            <a:r>
              <a:rPr lang="en-US" dirty="0" err="1" smtClean="0"/>
              <a:t>pronate</a:t>
            </a:r>
            <a:r>
              <a:rPr lang="en-US" dirty="0" smtClean="0"/>
              <a:t> their arms in order to grasp the skis.</a:t>
            </a:r>
          </a:p>
          <a:p>
            <a:endParaRPr lang="en-US" dirty="0" smtClean="0"/>
          </a:p>
          <a:p>
            <a:r>
              <a:rPr lang="en-US" dirty="0" err="1" smtClean="0"/>
              <a:t>Eversion</a:t>
            </a:r>
            <a:r>
              <a:rPr lang="en-US" dirty="0" smtClean="0"/>
              <a:t> and Inversion refer to movements that tilt the sole of the foot away from (</a:t>
            </a:r>
            <a:r>
              <a:rPr lang="en-US" dirty="0" err="1" smtClean="0"/>
              <a:t>eversion</a:t>
            </a:r>
            <a:r>
              <a:rPr lang="en-US" dirty="0" smtClean="0"/>
              <a:t>) or towards (inversion) the midline of the body.</a:t>
            </a:r>
          </a:p>
          <a:p>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62500" lnSpcReduction="20000"/>
          </a:bodyPr>
          <a:lstStyle/>
          <a:p>
            <a:r>
              <a:rPr lang="en-US" dirty="0" err="1" smtClean="0"/>
              <a:t>Anterograde</a:t>
            </a:r>
            <a:r>
              <a:rPr lang="en-US" dirty="0" smtClean="0"/>
              <a:t> and Retrograde flow, refers to movement of blood or other fluids in a normal (</a:t>
            </a:r>
            <a:r>
              <a:rPr lang="en-US" dirty="0" err="1" smtClean="0"/>
              <a:t>anterograde</a:t>
            </a:r>
            <a:r>
              <a:rPr lang="en-US" dirty="0" smtClean="0"/>
              <a:t>) or abnormal (retrograde) direction.</a:t>
            </a:r>
          </a:p>
          <a:p>
            <a:endParaRPr lang="en-US" dirty="0" smtClean="0"/>
          </a:p>
          <a:p>
            <a:r>
              <a:rPr lang="en-US" dirty="0" smtClean="0"/>
              <a:t>Protraction and Retraction refer to an anterior (protraction) or posterior (retraction) movement of the arm at the shoulders.</a:t>
            </a:r>
          </a:p>
          <a:p>
            <a:endParaRPr lang="en-US" dirty="0" smtClean="0"/>
          </a:p>
          <a:p>
            <a:r>
              <a:rPr lang="en-US" dirty="0" err="1" smtClean="0"/>
              <a:t>Circumduction</a:t>
            </a:r>
            <a:r>
              <a:rPr lang="en-US" dirty="0" smtClean="0"/>
              <a:t> refers to the circular movement of a body part, such as a ball-and-socket joint or the eye. It consists of a combination of flexion, extension, adduction, and abduction. "</a:t>
            </a:r>
            <a:r>
              <a:rPr lang="en-US" dirty="0" err="1" smtClean="0"/>
              <a:t>Windmilling</a:t>
            </a:r>
            <a:r>
              <a:rPr lang="en-US" dirty="0" smtClean="0"/>
              <a:t>" the arms or rotating the hand from the wrist are examples of </a:t>
            </a:r>
            <a:r>
              <a:rPr lang="en-US" dirty="0" err="1" smtClean="0"/>
              <a:t>circumductive</a:t>
            </a:r>
            <a:r>
              <a:rPr lang="en-US" dirty="0" smtClean="0"/>
              <a:t> movement.</a:t>
            </a:r>
          </a:p>
          <a:p>
            <a:endParaRPr lang="en-US" dirty="0" smtClean="0"/>
          </a:p>
          <a:p>
            <a:r>
              <a:rPr lang="en-US" dirty="0" smtClean="0"/>
              <a:t>Opposition – A motion involving a grasping of the thumb and fingers.</a:t>
            </a:r>
          </a:p>
          <a:p>
            <a:endParaRPr lang="en-US" dirty="0" smtClean="0"/>
          </a:p>
          <a:p>
            <a:r>
              <a:rPr lang="en-US" dirty="0" smtClean="0"/>
              <a:t>Reposition – To release an object by spreading the fingers and thumb.</a:t>
            </a:r>
          </a:p>
          <a:p>
            <a:endParaRPr lang="en-US" dirty="0" smtClean="0"/>
          </a:p>
          <a:p>
            <a:r>
              <a:rPr lang="en-US" dirty="0" smtClean="0"/>
              <a:t>Reciprocal motion of a joint – Alternating motion in opposing directions, such as the elbow alternating between flexion and extension.</a:t>
            </a:r>
          </a:p>
          <a:p>
            <a:endParaRPr lang="en-US" dirty="0" smtClean="0"/>
          </a:p>
          <a:p>
            <a:r>
              <a:rPr lang="en-US" dirty="0" smtClean="0"/>
              <a:t>Protrusion and </a:t>
            </a:r>
            <a:r>
              <a:rPr lang="en-US" dirty="0" err="1" smtClean="0"/>
              <a:t>Retrusion</a:t>
            </a:r>
            <a:r>
              <a:rPr lang="en-US" dirty="0" smtClean="0"/>
              <a:t> are sometimes used to describe the anterior (protrusion) and posterior (</a:t>
            </a:r>
            <a:r>
              <a:rPr lang="en-US" dirty="0" err="1" smtClean="0"/>
              <a:t>retrusion</a:t>
            </a:r>
            <a:r>
              <a:rPr lang="en-US" dirty="0" smtClean="0"/>
              <a:t>) movement of the jaw.</a:t>
            </a:r>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The</a:t>
            </a:r>
            <a:r>
              <a:rPr lang="es-MX" dirty="0" smtClean="0"/>
              <a:t> </a:t>
            </a:r>
            <a:r>
              <a:rPr lang="es-MX" dirty="0" err="1" smtClean="0"/>
              <a:t>human</a:t>
            </a:r>
            <a:r>
              <a:rPr lang="es-MX" dirty="0" smtClean="0"/>
              <a:t> </a:t>
            </a:r>
            <a:r>
              <a:rPr lang="es-MX" dirty="0" err="1" smtClean="0"/>
              <a:t>body</a:t>
            </a:r>
            <a:endParaRPr lang="es-MX" dirty="0"/>
          </a:p>
        </p:txBody>
      </p:sp>
      <p:sp>
        <p:nvSpPr>
          <p:cNvPr id="3" name="2 Marcador de contenido"/>
          <p:cNvSpPr>
            <a:spLocks noGrp="1"/>
          </p:cNvSpPr>
          <p:nvPr>
            <p:ph sz="quarter" idx="1"/>
          </p:nvPr>
        </p:nvSpPr>
        <p:spPr>
          <a:xfrm>
            <a:off x="457200" y="1600200"/>
            <a:ext cx="7859216" cy="2404864"/>
          </a:xfrm>
        </p:spPr>
        <p:txBody>
          <a:bodyPr>
            <a:normAutofit fontScale="85000" lnSpcReduction="10000"/>
          </a:bodyPr>
          <a:lstStyle/>
          <a:p>
            <a:pPr algn="just"/>
            <a:r>
              <a:rPr lang="en-US" dirty="0" smtClean="0"/>
              <a:t>The human body is the entire structure of a human being and comprises a head, neck, trunk (which includes the thorax and abdomen), arms and hands, legs and feet. Every part of the body is composed of various types of cell.[1] At maturity, the estimated number of cells in the body is given as 37.2 trillion.  The composition of the human body shows it to be composed of a number of certain elements, such as Ca2+, Na+, K+, C, etc, in different proportions.</a:t>
            </a:r>
            <a:endParaRPr lang="es-MX" dirty="0"/>
          </a:p>
        </p:txBody>
      </p:sp>
      <p:pic>
        <p:nvPicPr>
          <p:cNvPr id="4" name="3 Imagen" descr="201_Elements_of_the_Human_Body-01.jpg"/>
          <p:cNvPicPr>
            <a:picLocks noChangeAspect="1"/>
          </p:cNvPicPr>
          <p:nvPr/>
        </p:nvPicPr>
        <p:blipFill>
          <a:blip r:embed="rId2" cstate="print"/>
          <a:stretch>
            <a:fillRect/>
          </a:stretch>
        </p:blipFill>
        <p:spPr>
          <a:xfrm>
            <a:off x="1836374" y="3861048"/>
            <a:ext cx="5327914" cy="29969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pPr algn="just"/>
            <a:r>
              <a:rPr lang="en-US" dirty="0" smtClean="0"/>
              <a:t>The study of the human body involves </a:t>
            </a:r>
            <a:r>
              <a:rPr lang="en-US" dirty="0" smtClean="0">
                <a:solidFill>
                  <a:srgbClr val="FF0000"/>
                </a:solidFill>
              </a:rPr>
              <a:t>Anatomy</a:t>
            </a:r>
            <a:r>
              <a:rPr lang="en-US" dirty="0" smtClean="0"/>
              <a:t> and </a:t>
            </a:r>
            <a:r>
              <a:rPr lang="en-US" dirty="0" smtClean="0">
                <a:solidFill>
                  <a:srgbClr val="FF0000"/>
                </a:solidFill>
              </a:rPr>
              <a:t>Physiology</a:t>
            </a:r>
            <a:r>
              <a:rPr lang="en-US" dirty="0" smtClean="0"/>
              <a:t>. The human body can show anatomical non-pathological anomalies which need to be able to be recognized. Physiology focuses on the systems and their organs of the human body and their functions. Many systems and mechanisms interact in order to maintain homeostasis.</a:t>
            </a:r>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a:bodyPr>
          <a:lstStyle/>
          <a:p>
            <a:pPr algn="just"/>
            <a:r>
              <a:rPr lang="en-US" dirty="0" smtClean="0"/>
              <a:t>Human anatomy is primarily the scientific study of the morphology of the human body. Anatomy is subdivided into gross anatomy and microscopic anatomy. Gross anatomy is the study of anatomical structures that can be seen by the naked eye. Microscopic anatomy involves the use of microscopes to study minute anatomical structures, and is the field of histology which studies the organization of tissues at all levels, from cell biology (previously called cytology), to organs.</a:t>
            </a: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Five</a:t>
            </a:r>
            <a:r>
              <a:rPr lang="es-MX" dirty="0" smtClean="0"/>
              <a:t> </a:t>
            </a:r>
            <a:r>
              <a:rPr lang="es-MX" dirty="0" err="1" smtClean="0"/>
              <a:t>sences</a:t>
            </a:r>
            <a:endParaRPr lang="es-MX" dirty="0"/>
          </a:p>
        </p:txBody>
      </p:sp>
      <p:sp>
        <p:nvSpPr>
          <p:cNvPr id="3" name="2 Marcador de contenido"/>
          <p:cNvSpPr>
            <a:spLocks noGrp="1"/>
          </p:cNvSpPr>
          <p:nvPr>
            <p:ph sz="quarter" idx="1"/>
          </p:nvPr>
        </p:nvSpPr>
        <p:spPr/>
        <p:txBody>
          <a:bodyPr/>
          <a:lstStyle/>
          <a:p>
            <a:pPr algn="just"/>
            <a:r>
              <a:rPr lang="en-US" dirty="0" smtClean="0"/>
              <a:t>A sense is a physiological capacity of organisms that provides data for perception. </a:t>
            </a:r>
          </a:p>
          <a:p>
            <a:pPr algn="just"/>
            <a:endParaRPr lang="en-US" dirty="0" smtClean="0"/>
          </a:p>
          <a:p>
            <a:pPr algn="just"/>
            <a:r>
              <a:rPr lang="en-US" dirty="0" smtClean="0"/>
              <a:t>A system that consists of a group of sensory cell types that responds to a specific physical phenomenon, and that corresponds to a particular group of regions within the brain where the signals are received and interpreted</a:t>
            </a:r>
            <a:endParaRPr lang="es-MX"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70000" lnSpcReduction="20000"/>
          </a:bodyPr>
          <a:lstStyle/>
          <a:p>
            <a:r>
              <a:rPr lang="en-US" dirty="0" smtClean="0"/>
              <a:t>Sight or vision is the capability of the eye(s) to focus and detect images of visible light on photoreceptors in the retina of each eye that generates electrical nerve impulses for varying colors, hues, and brightness.</a:t>
            </a:r>
          </a:p>
          <a:p>
            <a:endParaRPr lang="en-US" dirty="0" smtClean="0"/>
          </a:p>
          <a:p>
            <a:r>
              <a:rPr lang="en-US" dirty="0" smtClean="0"/>
              <a:t>Hearing or audition is the sense of sound perception.</a:t>
            </a:r>
          </a:p>
          <a:p>
            <a:endParaRPr lang="en-US" dirty="0" smtClean="0"/>
          </a:p>
          <a:p>
            <a:r>
              <a:rPr lang="en-US" dirty="0" smtClean="0"/>
              <a:t>Taste refers to the capability to detect the taste of substances such as food, certain minerals, and poisons, etc.</a:t>
            </a:r>
          </a:p>
          <a:p>
            <a:endParaRPr lang="en-US" dirty="0" smtClean="0"/>
          </a:p>
          <a:p>
            <a:r>
              <a:rPr lang="en-US" dirty="0" smtClean="0"/>
              <a:t>Smell or olfaction is the other "chemical" sense. Unlike taste, there are hundreds of olfactory receptors (388 according to one source), each binding to a particular molecular feature.</a:t>
            </a:r>
          </a:p>
          <a:p>
            <a:endParaRPr lang="en-US" dirty="0" smtClean="0"/>
          </a:p>
          <a:p>
            <a:r>
              <a:rPr lang="en-US" dirty="0" smtClean="0"/>
              <a:t>Touch or </a:t>
            </a:r>
            <a:r>
              <a:rPr lang="en-US" dirty="0" err="1" smtClean="0"/>
              <a:t>somatosensation</a:t>
            </a:r>
            <a:r>
              <a:rPr lang="en-US" dirty="0" smtClean="0"/>
              <a:t>, also called </a:t>
            </a:r>
            <a:r>
              <a:rPr lang="en-US" dirty="0" err="1" smtClean="0"/>
              <a:t>tactition</a:t>
            </a:r>
            <a:r>
              <a:rPr lang="en-US" dirty="0" smtClean="0"/>
              <a:t> or </a:t>
            </a:r>
            <a:r>
              <a:rPr lang="en-US" dirty="0" err="1" smtClean="0"/>
              <a:t>mechanoreception</a:t>
            </a:r>
            <a:r>
              <a:rPr lang="en-US" dirty="0" smtClean="0"/>
              <a:t>, is a perception resulting from activation of neural receptors, generally in the skin including hair follicles, but also in the tongue, throat, and mucosa.</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01.jpg"/>
          <p:cNvPicPr>
            <a:picLocks noGrp="1" noChangeAspect="1"/>
          </p:cNvPicPr>
          <p:nvPr>
            <p:ph sz="quarter" idx="1"/>
          </p:nvPr>
        </p:nvPicPr>
        <p:blipFill>
          <a:blip r:embed="rId2" cstate="print"/>
          <a:stretch>
            <a:fillRect/>
          </a:stretch>
        </p:blipFill>
        <p:spPr>
          <a:xfrm>
            <a:off x="467545" y="0"/>
            <a:ext cx="830018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6" name="5 Marcador de contenido" descr="Regions_of_Human_Body.jpg"/>
          <p:cNvPicPr>
            <a:picLocks noGrp="1" noChangeAspect="1"/>
          </p:cNvPicPr>
          <p:nvPr>
            <p:ph sz="quarter" idx="1"/>
          </p:nvPr>
        </p:nvPicPr>
        <p:blipFill>
          <a:blip r:embed="rId2" cstate="print"/>
          <a:stretch>
            <a:fillRect/>
          </a:stretch>
        </p:blipFill>
        <p:spPr>
          <a:xfrm>
            <a:off x="323528" y="260648"/>
            <a:ext cx="8424936" cy="645333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Anatomical</a:t>
            </a:r>
            <a:r>
              <a:rPr lang="es-MX" dirty="0" smtClean="0"/>
              <a:t> position</a:t>
            </a:r>
            <a:endParaRPr lang="es-MX" dirty="0"/>
          </a:p>
        </p:txBody>
      </p:sp>
      <p:sp>
        <p:nvSpPr>
          <p:cNvPr id="3" name="2 Marcador de contenido"/>
          <p:cNvSpPr>
            <a:spLocks noGrp="1"/>
          </p:cNvSpPr>
          <p:nvPr>
            <p:ph sz="quarter" idx="1"/>
          </p:nvPr>
        </p:nvSpPr>
        <p:spPr/>
        <p:txBody>
          <a:bodyPr>
            <a:normAutofit fontScale="85000" lnSpcReduction="20000"/>
          </a:bodyPr>
          <a:lstStyle/>
          <a:p>
            <a:r>
              <a:rPr lang="en-US" dirty="0" smtClean="0"/>
              <a:t>These standardized terms avoid confusion. Examples of terms include:</a:t>
            </a:r>
            <a:endParaRPr lang="en-US" baseline="30000" dirty="0" smtClean="0"/>
          </a:p>
          <a:p>
            <a:endParaRPr lang="en-US" dirty="0" smtClean="0"/>
          </a:p>
          <a:p>
            <a:r>
              <a:rPr lang="en-US" i="1" dirty="0" smtClean="0">
                <a:hlinkClick r:id="rId2" tooltip="wikt:Anterior"/>
              </a:rPr>
              <a:t>Anterior</a:t>
            </a:r>
            <a:r>
              <a:rPr lang="en-US" dirty="0" smtClean="0"/>
              <a:t> and </a:t>
            </a:r>
            <a:r>
              <a:rPr lang="en-US" i="1" dirty="0" smtClean="0">
                <a:hlinkClick r:id="rId3" tooltip="wikt:posterior"/>
              </a:rPr>
              <a:t>posterior</a:t>
            </a:r>
            <a:r>
              <a:rPr lang="en-US" dirty="0" smtClean="0"/>
              <a:t>, which describe structures at the front (anterior) and back (posterior) of the body. For example, the toes are anterior to the heel, and the </a:t>
            </a:r>
            <a:r>
              <a:rPr lang="en-US" dirty="0" err="1" smtClean="0"/>
              <a:t>popliteus</a:t>
            </a:r>
            <a:r>
              <a:rPr lang="en-US" dirty="0" smtClean="0"/>
              <a:t> is posterior to the patella.</a:t>
            </a:r>
          </a:p>
          <a:p>
            <a:endParaRPr lang="en-US" dirty="0" smtClean="0"/>
          </a:p>
          <a:p>
            <a:r>
              <a:rPr lang="en-US" i="1" dirty="0" smtClean="0">
                <a:hlinkClick r:id="rId4" tooltip="wikt:Superior"/>
              </a:rPr>
              <a:t>Superior</a:t>
            </a:r>
            <a:r>
              <a:rPr lang="en-US" dirty="0" smtClean="0"/>
              <a:t> and </a:t>
            </a:r>
            <a:r>
              <a:rPr lang="en-US" i="1" dirty="0" smtClean="0">
                <a:hlinkClick r:id="rId5" tooltip="wikt:inferior"/>
              </a:rPr>
              <a:t>inferior</a:t>
            </a:r>
            <a:r>
              <a:rPr lang="en-US" dirty="0" smtClean="0"/>
              <a:t>, which describe a position above (superior) or below (inferior) another part of the body. For example, the orbits are superior to the </a:t>
            </a:r>
            <a:r>
              <a:rPr lang="en-US" dirty="0" err="1" smtClean="0"/>
              <a:t>oris</a:t>
            </a:r>
            <a:r>
              <a:rPr lang="en-US" dirty="0" smtClean="0"/>
              <a:t>, and the pelvis is inferior to the abdomen.</a:t>
            </a:r>
          </a:p>
          <a:p>
            <a:endParaRPr lang="en-US" dirty="0" smtClean="0"/>
          </a:p>
          <a:p>
            <a:r>
              <a:rPr lang="en-US" i="1" dirty="0" smtClean="0">
                <a:hlinkClick r:id="rId6" tooltip="wikt:Proximal"/>
              </a:rPr>
              <a:t>Proximal</a:t>
            </a:r>
            <a:r>
              <a:rPr lang="en-US" dirty="0" smtClean="0"/>
              <a:t> and </a:t>
            </a:r>
            <a:r>
              <a:rPr lang="en-US" i="1" dirty="0" smtClean="0">
                <a:hlinkClick r:id="rId7" tooltip="wikt:distal"/>
              </a:rPr>
              <a:t>distal</a:t>
            </a:r>
            <a:r>
              <a:rPr lang="en-US" dirty="0" smtClean="0"/>
              <a:t>, which describe a position that is closer (proximal) or further (distal) from the trunk of the body. For example, the shoulder is proximal to the arm, and the foot is distal to the knee.</a:t>
            </a:r>
          </a:p>
          <a:p>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934</TotalTime>
  <Words>57</Words>
  <Application>Microsoft Office PowerPoint</Application>
  <PresentationFormat>Presentación en pantalla (4:3)</PresentationFormat>
  <Paragraphs>69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Mirador</vt:lpstr>
      <vt:lpstr>Human body</vt:lpstr>
      <vt:lpstr>The human body</vt:lpstr>
      <vt:lpstr>Presentación de PowerPoint</vt:lpstr>
      <vt:lpstr>Presentación de PowerPoint</vt:lpstr>
      <vt:lpstr>Five sences</vt:lpstr>
      <vt:lpstr>Presentación de PowerPoint</vt:lpstr>
      <vt:lpstr>Presentación de PowerPoint</vt:lpstr>
      <vt:lpstr>Presentación de PowerPoint</vt:lpstr>
      <vt:lpstr>Anatomical position</vt:lpstr>
      <vt:lpstr>Presentación de PowerPoint</vt:lpstr>
      <vt:lpstr>Presentación de PowerPoint</vt:lpstr>
      <vt:lpstr>Planes</vt:lpstr>
      <vt:lpstr>Presentación de PowerPoint</vt:lpstr>
      <vt:lpstr>Presentación de PowerPoint</vt:lpstr>
      <vt:lpstr>Movemnts</vt:lpstr>
      <vt:lpstr>General motion</vt:lpstr>
      <vt:lpstr>Special motions of the hands and feet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body</dc:title>
  <dc:creator>cesar</dc:creator>
  <cp:lastModifiedBy>Gabriela</cp:lastModifiedBy>
  <cp:revision>1</cp:revision>
  <dcterms:created xsi:type="dcterms:W3CDTF">2014-09-09T22:50:47Z</dcterms:created>
  <dcterms:modified xsi:type="dcterms:W3CDTF">2015-06-23T05:31:56Z</dcterms:modified>
</cp:coreProperties>
</file>